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94" r:id="rId2"/>
    <p:sldId id="293" r:id="rId3"/>
    <p:sldId id="295" r:id="rId4"/>
    <p:sldId id="257" r:id="rId5"/>
    <p:sldId id="258" r:id="rId6"/>
    <p:sldId id="259" r:id="rId7"/>
    <p:sldId id="271" r:id="rId8"/>
    <p:sldId id="263" r:id="rId9"/>
    <p:sldId id="264" r:id="rId10"/>
    <p:sldId id="292" r:id="rId11"/>
    <p:sldId id="273" r:id="rId12"/>
    <p:sldId id="260" r:id="rId13"/>
    <p:sldId id="261" r:id="rId14"/>
    <p:sldId id="274" r:id="rId15"/>
    <p:sldId id="277" r:id="rId16"/>
    <p:sldId id="287" r:id="rId17"/>
    <p:sldId id="276" r:id="rId18"/>
    <p:sldId id="275" r:id="rId19"/>
    <p:sldId id="283" r:id="rId20"/>
    <p:sldId id="282" r:id="rId21"/>
    <p:sldId id="288" r:id="rId22"/>
    <p:sldId id="265" r:id="rId23"/>
    <p:sldId id="290" r:id="rId24"/>
    <p:sldId id="278" r:id="rId25"/>
    <p:sldId id="279" r:id="rId26"/>
    <p:sldId id="284" r:id="rId27"/>
    <p:sldId id="285" r:id="rId28"/>
    <p:sldId id="289" r:id="rId29"/>
    <p:sldId id="268" r:id="rId30"/>
    <p:sldId id="291" r:id="rId31"/>
    <p:sldId id="280" r:id="rId32"/>
    <p:sldId id="286" r:id="rId33"/>
    <p:sldId id="281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4624" autoAdjust="0"/>
  </p:normalViewPr>
  <p:slideViewPr>
    <p:cSldViewPr>
      <p:cViewPr varScale="1">
        <p:scale>
          <a:sx n="53" d="100"/>
          <a:sy n="53" d="100"/>
        </p:scale>
        <p:origin x="136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2FC816-D395-4856-B087-DA7E46EC1107}" type="datetimeFigureOut">
              <a:rPr lang="ru-RU" smtClean="0"/>
              <a:t>20.07.2020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8ECE25-765F-43F0-9774-DF332C6A7B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4493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8ECE25-765F-43F0-9774-DF332C6A7B8A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610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20.07.2020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20.07.2020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20.07.2020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D3FB12-CDE0-4363-A548-F0764FEAC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6E485A5-1AEB-441C-BAC1-8576189DCE8E}"/>
              </a:ext>
            </a:extLst>
          </p:cNvPr>
          <p:cNvSpPr/>
          <p:nvPr/>
        </p:nvSpPr>
        <p:spPr>
          <a:xfrm>
            <a:off x="107504" y="12679"/>
            <a:ext cx="9721080" cy="683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и задания для подготовки к  зачету (4 семестр)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Теоретические вопросы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Что называют разовой пробой, общей пробой, средней пробой?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Что представляет собой лабораторная проба?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Как подготовить растительную пробу к анализу?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Как произвести отбор средней аналитической пробы?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От каких факторов зависит количество золы в растениях?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Какие элементы можно определить в золе, полученной данным путём?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Почему получаемая зола называется сырой?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С какой целью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озоляют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исследуемый материал?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Химический состав растений?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Какие светофильтры используются при определении азота?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 Какова роль азота в питании растений?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12. Признаки азотного голодания?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13. В каких формах поступает в растения азот?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14. Роль фосфора в питании растений?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15. В каких пределах колеблется содержание фосфора в растениях?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16. Содержание и формы разных по доступности фосфорных соединений?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17. Роль калия в питании растений?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18. В каких пределах колеблется содержание сахарозы в сахарной свекле?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19. Принцип метода определения сахарозы?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20. Объясните принцип работы сахариметра?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3526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27EB80-0675-4DB7-B82C-54DF37738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81A1968-EB69-4B5C-A53E-96EAEAE15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188640"/>
            <a:ext cx="7344815" cy="623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34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Vg49uhdq3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28596" y="214290"/>
            <a:ext cx="8286808" cy="2200602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indent="457200" algn="ctr">
              <a:defRPr/>
            </a:pPr>
            <a:r>
              <a:rPr lang="ru-RU" b="1" i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1100" b="1" i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b="1" i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+ 3Н</a:t>
            </a:r>
            <a:r>
              <a:rPr lang="ru-RU" sz="1100" b="1" i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b="1" i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= 2NН</a:t>
            </a:r>
            <a:r>
              <a:rPr lang="ru-RU" sz="1100" b="1" i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indent="457200" algn="ctr">
              <a:defRPr/>
            </a:pPr>
            <a:endParaRPr lang="ru-RU" sz="1100" b="1" i="1" dirty="0">
              <a:solidFill>
                <a:schemeClr val="tx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7200" algn="just">
              <a:defRPr/>
            </a:pPr>
            <a:r>
              <a:rPr lang="ru-RU" b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получения нитратных и аммиачно</a:t>
            </a:r>
            <a:r>
              <a:rPr lang="ru-RU" sz="1400" b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b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нитратных удобрений </a:t>
            </a:r>
            <a:r>
              <a:rPr lang="ru-RU" b="1" i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NН</a:t>
            </a:r>
            <a:r>
              <a:rPr lang="ru-RU" sz="1100" b="1" i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b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окисляют</a:t>
            </a:r>
          </a:p>
          <a:p>
            <a:pPr indent="457200" algn="ctr">
              <a:defRPr/>
            </a:pPr>
            <a:endParaRPr lang="ru-RU" b="1" dirty="0">
              <a:solidFill>
                <a:schemeClr val="tx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7200" algn="ctr">
              <a:defRPr/>
            </a:pPr>
            <a:r>
              <a:rPr lang="ru-RU" b="1" i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NН</a:t>
            </a:r>
            <a:r>
              <a:rPr lang="ru-RU" sz="1100" b="1" i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b="1" i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+ О</a:t>
            </a:r>
            <a:r>
              <a:rPr lang="ru-RU" sz="1100" b="1" i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b="1" i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→ NО + Н</a:t>
            </a:r>
            <a:r>
              <a:rPr lang="ru-RU" sz="1100" b="1" i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b="1" i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</a:t>
            </a:r>
          </a:p>
          <a:p>
            <a:pPr indent="457200" algn="ctr">
              <a:defRPr/>
            </a:pPr>
            <a:endParaRPr lang="ru-RU" b="1" i="1" dirty="0">
              <a:solidFill>
                <a:schemeClr val="tx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7200" algn="ctr">
              <a:defRPr/>
            </a:pPr>
            <a:r>
              <a:rPr lang="ru-RU" b="1" i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NН</a:t>
            </a:r>
            <a:r>
              <a:rPr lang="ru-RU" sz="1100" b="1" i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b="1" i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+ О</a:t>
            </a:r>
            <a:r>
              <a:rPr lang="ru-RU" sz="1100" b="1" i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b="1" i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→ NО → НNО</a:t>
            </a:r>
            <a:r>
              <a:rPr lang="ru-RU" sz="1100" b="1" i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996952"/>
            <a:ext cx="5509120" cy="344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Vg49uhdq3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14290"/>
            <a:ext cx="914400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Азотные удобрения. Нитратные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1124744"/>
            <a:ext cx="8001056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defRPr/>
            </a:pPr>
            <a:r>
              <a:rPr lang="ru-RU" sz="1100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Натриевая селитра </a:t>
            </a:r>
            <a:r>
              <a:rPr lang="ru-RU" b="1" i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NаNО</a:t>
            </a:r>
            <a:r>
              <a:rPr lang="ru-RU" sz="1200" b="1" i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b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содержит 15 – 16 % азота и 26 % натрия.</a:t>
            </a:r>
          </a:p>
          <a:p>
            <a:pPr indent="355600" algn="just">
              <a:defRPr/>
            </a:pPr>
            <a:r>
              <a:rPr lang="ru-RU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Получают на заводах при производстве азотной кислоты из аммиака. </a:t>
            </a:r>
          </a:p>
          <a:p>
            <a:pPr indent="457200" algn="ctr">
              <a:defRPr/>
            </a:pPr>
            <a:r>
              <a:rPr lang="ru-RU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Нитрозные газы обрабатывают раствором соды.</a:t>
            </a:r>
          </a:p>
          <a:p>
            <a:pPr indent="457200" algn="ctr">
              <a:defRPr/>
            </a:pPr>
            <a:r>
              <a:rPr lang="ru-RU" b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NаСО</a:t>
            </a:r>
            <a:r>
              <a:rPr lang="ru-RU" sz="1200" b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b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+ 2NО</a:t>
            </a:r>
            <a:r>
              <a:rPr lang="ru-RU" sz="1200" b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b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→ NаNО</a:t>
            </a:r>
            <a:r>
              <a:rPr lang="ru-RU" sz="1200" b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b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+ NаNО</a:t>
            </a:r>
            <a:r>
              <a:rPr lang="ru-RU" sz="1200" b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b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+СО</a:t>
            </a:r>
            <a:r>
              <a:rPr lang="ru-RU" sz="1200" b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indent="457200" algn="ctr">
              <a:defRPr/>
            </a:pPr>
            <a:endParaRPr lang="ru-RU" sz="1200" i="1" dirty="0">
              <a:solidFill>
                <a:schemeClr val="tx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7200" algn="ctr">
              <a:defRPr/>
            </a:pPr>
            <a:r>
              <a:rPr lang="ru-RU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перевода нитрата в нитрат смесь подкисляют слабой </a:t>
            </a:r>
            <a:r>
              <a:rPr lang="ru-RU" i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НNО</a:t>
            </a:r>
            <a:r>
              <a:rPr lang="ru-RU" sz="1200" i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</a:t>
            </a:r>
          </a:p>
          <a:p>
            <a:pPr indent="457200" algn="ctr">
              <a:defRPr/>
            </a:pPr>
            <a:r>
              <a:rPr lang="ru-RU" b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3NаNО</a:t>
            </a:r>
            <a:r>
              <a:rPr lang="ru-RU" sz="1200" b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b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+ 2НNО</a:t>
            </a:r>
            <a:r>
              <a:rPr lang="ru-RU" sz="1200" b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b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= 3NаNО</a:t>
            </a:r>
            <a:r>
              <a:rPr lang="ru-RU" sz="1200" b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b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+ 2NО</a:t>
            </a:r>
            <a:r>
              <a:rPr lang="ru-RU" sz="1200" b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b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+ Н</a:t>
            </a:r>
            <a:r>
              <a:rPr lang="ru-RU" sz="1200" b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b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</a:t>
            </a:r>
          </a:p>
          <a:p>
            <a:pPr indent="457200" algn="ctr">
              <a:defRPr/>
            </a:pPr>
            <a:endParaRPr lang="ru-RU" i="1" dirty="0">
              <a:solidFill>
                <a:schemeClr val="tx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indent="355600" algn="just">
              <a:defRPr/>
            </a:pPr>
            <a:r>
              <a:rPr lang="ru-RU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Мелкокристаллическая соль белого или сероватого цвета, хорошо растворяется в воде, гигроскопична, при повышенной влажности </a:t>
            </a:r>
            <a:r>
              <a:rPr lang="ru-RU" dirty="0" err="1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перекристаллизуется</a:t>
            </a:r>
            <a:r>
              <a:rPr lang="ru-RU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более крупные кристаллы.</a:t>
            </a:r>
          </a:p>
        </p:txBody>
      </p:sp>
      <p:pic>
        <p:nvPicPr>
          <p:cNvPr id="8" name="Рисунок 7" descr="азотно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3928" y="4278093"/>
            <a:ext cx="4248472" cy="23720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Vg49uhdq3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77044"/>
            <a:ext cx="9180004" cy="69350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892" y="4500570"/>
            <a:ext cx="1944216" cy="18227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571472" y="142852"/>
            <a:ext cx="771530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defRPr/>
            </a:pPr>
            <a:r>
              <a:rPr lang="ru-RU" b="1" i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Нитрат калия </a:t>
            </a:r>
            <a:r>
              <a:rPr lang="ru-RU" b="1" i="1" dirty="0" err="1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</a:t>
            </a:r>
            <a:r>
              <a:rPr lang="ru-RU" b="1" i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(NО</a:t>
            </a:r>
            <a:r>
              <a:rPr lang="ru-RU" sz="1200" b="1" i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b="1" i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1200" b="1" i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b="1" i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содержит 13 – 15 % азота. </a:t>
            </a:r>
          </a:p>
          <a:p>
            <a:pPr indent="457200" algn="ctr">
              <a:defRPr/>
            </a:pPr>
            <a:r>
              <a:rPr lang="ru-RU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Получается нейтрализацией 40 – 48 % азотной кислоты мелом:</a:t>
            </a:r>
          </a:p>
          <a:p>
            <a:pPr indent="457200" algn="ctr">
              <a:defRPr/>
            </a:pPr>
            <a:endParaRPr lang="ru-RU" b="1" dirty="0">
              <a:solidFill>
                <a:schemeClr val="tx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7200" algn="ctr">
              <a:defRPr/>
            </a:pPr>
            <a:r>
              <a:rPr lang="ru-RU" b="1" i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СаСО</a:t>
            </a:r>
            <a:r>
              <a:rPr lang="ru-RU" sz="1200" b="1" i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b="1" i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+ 2НNО</a:t>
            </a:r>
            <a:r>
              <a:rPr lang="ru-RU" sz="1200" b="1" i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b="1" i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= Са(NО</a:t>
            </a:r>
            <a:r>
              <a:rPr lang="ru-RU" sz="1200" b="1" i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b="1" i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1200" b="1" i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b="1" i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+ Н</a:t>
            </a:r>
            <a:r>
              <a:rPr lang="ru-RU" sz="1200" b="1" i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b="1" i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 + СО</a:t>
            </a:r>
            <a:r>
              <a:rPr lang="ru-RU" sz="1200" b="1" i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indent="457200" algn="ctr">
              <a:defRPr/>
            </a:pPr>
            <a:endParaRPr lang="ru-RU" b="1" dirty="0">
              <a:solidFill>
                <a:schemeClr val="tx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7200" algn="just">
              <a:defRPr/>
            </a:pPr>
            <a:r>
              <a:rPr lang="ru-RU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Очень гигроскопична. Хранить во влагонепроницаемых мешках, смешивают с гидрофобными добавками (</a:t>
            </a:r>
            <a:r>
              <a:rPr lang="ru-RU" dirty="0" err="1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парафинистый</a:t>
            </a:r>
            <a:r>
              <a:rPr lang="ru-RU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мазут) – 0,5 % массы, добавляют 4 – 7 % аммиачной селитры – получила название – норвежская селитра.</a:t>
            </a:r>
          </a:p>
          <a:p>
            <a:pPr indent="355600" algn="just">
              <a:defRPr/>
            </a:pPr>
            <a:r>
              <a:rPr lang="ru-RU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Из-за низкого содержания азота в названных удобрениях перевозить их на значительные расстояния экономически не выгодно. </a:t>
            </a:r>
          </a:p>
          <a:p>
            <a:pPr indent="355600" algn="just">
              <a:defRPr/>
            </a:pPr>
            <a:r>
              <a:rPr lang="ru-RU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Быстро растворяясь в почвенном растворе, селитры вступают в обменные реакции с ППК.          </a:t>
            </a:r>
          </a:p>
          <a:p>
            <a:pPr indent="457200" algn="ctr">
              <a:defRPr/>
            </a:pPr>
            <a:r>
              <a:rPr lang="ru-RU" b="1" i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Са                                   Са</a:t>
            </a:r>
          </a:p>
          <a:p>
            <a:pPr indent="457200" algn="ctr">
              <a:defRPr/>
            </a:pPr>
            <a:r>
              <a:rPr lang="ru-RU" b="1" i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(ППК)     +2NаNО</a:t>
            </a:r>
            <a:r>
              <a:rPr lang="ru-RU" sz="1200" b="1" i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b="1" i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→ (ППК) </a:t>
            </a:r>
            <a:r>
              <a:rPr lang="ru-RU" b="1" i="1" dirty="0" err="1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Nа</a:t>
            </a:r>
            <a:r>
              <a:rPr lang="ru-RU" b="1" i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+ Са(NО</a:t>
            </a:r>
            <a:r>
              <a:rPr lang="ru-RU" sz="1200" b="1" i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b="1" i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1200" b="1" i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indent="457200" algn="ctr">
              <a:defRPr/>
            </a:pPr>
            <a:r>
              <a:rPr lang="ru-RU" b="1" i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Са                                   </a:t>
            </a:r>
            <a:r>
              <a:rPr lang="ru-RU" b="1" i="1" dirty="0" err="1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Nа</a:t>
            </a:r>
            <a:endParaRPr lang="ru-RU" b="1" i="1" dirty="0">
              <a:solidFill>
                <a:schemeClr val="tx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7200" algn="ctr">
              <a:defRPr/>
            </a:pPr>
            <a:r>
              <a:rPr lang="ru-RU" b="1" i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Н                                 </a:t>
            </a:r>
          </a:p>
          <a:p>
            <a:pPr indent="457200" algn="ctr">
              <a:defRPr/>
            </a:pPr>
            <a:r>
              <a:rPr lang="ru-RU" b="1" i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(ППК) Н   +2Са(NО</a:t>
            </a:r>
            <a:r>
              <a:rPr lang="ru-RU" sz="1200" b="1" i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b="1" i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) → (ППК) Са + 2НNО</a:t>
            </a:r>
            <a:r>
              <a:rPr lang="ru-RU" sz="1200" b="1" i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b="1" i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Vg49uhdq3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11560" y="620688"/>
            <a:ext cx="785818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defRPr/>
            </a:pPr>
            <a:r>
              <a:rPr lang="ru-RU" sz="1600" b="1" i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Сульфат аммония (NН4)2SО4 </a:t>
            </a:r>
            <a:r>
              <a:rPr lang="ru-RU" sz="1600" b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содержит 20,5 – 21 % азота.</a:t>
            </a:r>
          </a:p>
          <a:p>
            <a:pPr indent="457200" algn="ctr">
              <a:defRPr/>
            </a:pPr>
            <a:endParaRPr lang="ru-RU" sz="1600" b="1" dirty="0">
              <a:solidFill>
                <a:schemeClr val="tx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7200" algn="ctr">
              <a:defRPr/>
            </a:pPr>
            <a:r>
              <a:rPr lang="ru-RU" sz="1600" b="1" i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Н2SО4 + 2NН3 → (NН4)2SО4. </a:t>
            </a:r>
            <a:endParaRPr lang="ru-RU" sz="1600" i="1" dirty="0">
              <a:solidFill>
                <a:schemeClr val="tx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7200" algn="ctr">
              <a:defRPr/>
            </a:pPr>
            <a:r>
              <a:rPr lang="ru-RU" sz="1600" i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600" b="1" i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                                         NН4</a:t>
            </a:r>
          </a:p>
          <a:p>
            <a:pPr indent="457200" algn="ctr">
              <a:defRPr/>
            </a:pPr>
            <a:r>
              <a:rPr lang="ru-RU" sz="1600" b="1" i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(ППК)     +  (NН4)2SО4 → (ППК) NН4 + СаSО4.</a:t>
            </a:r>
          </a:p>
          <a:p>
            <a:pPr indent="457200" algn="ctr">
              <a:defRPr/>
            </a:pPr>
            <a:r>
              <a:rPr lang="ru-RU" sz="1600" b="1" i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Са                                          Са</a:t>
            </a:r>
            <a:endParaRPr lang="ru-RU" sz="1600" dirty="0">
              <a:solidFill>
                <a:schemeClr val="tx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indent="355600" algn="just">
              <a:defRPr/>
            </a:pPr>
            <a:r>
              <a:rPr lang="ru-RU" sz="1600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Вследствие нитрификации азот сульфата аммония переходит в нитратную форму:</a:t>
            </a:r>
          </a:p>
          <a:p>
            <a:pPr indent="355600" algn="just">
              <a:defRPr/>
            </a:pPr>
            <a:endParaRPr lang="ru-RU" sz="1600" b="1" dirty="0">
              <a:solidFill>
                <a:schemeClr val="tx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7200" algn="ctr">
              <a:defRPr/>
            </a:pPr>
            <a:r>
              <a:rPr lang="ru-RU" sz="1600" b="1" i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(NН4)2SО4 + О2 → НNО3 + Н2SО4 + 2Н2О</a:t>
            </a:r>
          </a:p>
          <a:p>
            <a:pPr indent="457200" algn="ctr">
              <a:defRPr/>
            </a:pPr>
            <a:endParaRPr lang="ru-RU" sz="1600" b="1" i="1" dirty="0">
              <a:solidFill>
                <a:schemeClr val="tx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indent="355600" algn="just">
              <a:defRPr/>
            </a:pPr>
            <a:r>
              <a:rPr lang="ru-RU" sz="1600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почве эти кислоты нейтрализуются, вступая с бикарбонатами почвенного раствора.</a:t>
            </a:r>
            <a:endParaRPr lang="ru-RU" sz="1600" b="1" dirty="0">
              <a:solidFill>
                <a:schemeClr val="tx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7200" algn="ctr">
              <a:defRPr/>
            </a:pPr>
            <a:r>
              <a:rPr lang="ru-RU" sz="1600" b="1" i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Н2SО4 + Са(НСО3)2 = СаSО4 + 2Н2О + 2СО3</a:t>
            </a:r>
          </a:p>
          <a:p>
            <a:pPr indent="457200" algn="ctr">
              <a:defRPr/>
            </a:pPr>
            <a:endParaRPr lang="ru-RU" sz="1600" b="1" i="1" dirty="0">
              <a:solidFill>
                <a:schemeClr val="tx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7200" algn="ctr">
              <a:defRPr/>
            </a:pPr>
            <a:r>
              <a:rPr lang="ru-RU" sz="1600" b="1" i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2НNО3 + Са(НСО3)2 → Са(NО3)2 + 2Н2СО3</a:t>
            </a:r>
            <a:r>
              <a:rPr lang="ru-RU" sz="1600" i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4" name="Рисунок 3" descr="SINOPEC-HENGYI-ammonium-sulphate-Caprolactam-grade-whit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4942" y="4429132"/>
            <a:ext cx="3286148" cy="22934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0" y="260648"/>
            <a:ext cx="914400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Аммонийные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Vg49uhdq3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8640"/>
            <a:ext cx="914400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Аммиачные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9512" y="548680"/>
            <a:ext cx="878497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Карбамид (мочевина)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CO(NH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– содержит 46% азота.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Выпускают в виде гранул размером 1-3 мм белого цвета с матовым оттенком. Получают путем взаимодействия диоксида углерода с аммиаком при высоком давлении и температуре: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+ CO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b="1" i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→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COONH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CO(NH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O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Под действием фермента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уреазы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выделяемого уробактериями, происходит аммонификация:</a:t>
            </a:r>
          </a:p>
          <a:p>
            <a:pPr algn="ctr"/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CO(NH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ru-RU" b="1" i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→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(NH4)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Образовавшийся карбонат аммония как непрочное соединение на поверхности почвы быстро разлагается с выделением газа аммиака:</a:t>
            </a:r>
          </a:p>
          <a:p>
            <a:pPr algn="ctr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NH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HCO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+NH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ctr"/>
            <a:endParaRPr lang="en-US" sz="1200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Если почва насыщена основаниями, то в растворе вместо азотной кислоты будет образовываться нейтральная соль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Ca(NO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ППК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]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+2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NHO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 [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ППК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]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i="1" dirty="0" err="1">
                <a:latin typeface="Times New Roman" pitchFamily="18" charset="0"/>
                <a:cs typeface="Times New Roman" pitchFamily="18" charset="0"/>
              </a:rPr>
              <a:t>H+Ca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ctr"/>
            <a:endParaRPr lang="en-US" sz="1200" b="1" i="1" dirty="0">
              <a:latin typeface="Times New Roman" pitchFamily="18" charset="0"/>
              <a:cs typeface="Times New Roman" pitchFamily="18" charset="0"/>
            </a:endParaRP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3563888" y="2564904"/>
            <a:ext cx="21602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Рисунок 9" descr="Urea-46-price-with-factory-suppl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4941168"/>
            <a:ext cx="1656184" cy="1656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1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92280" y="4731962"/>
            <a:ext cx="1656184" cy="21260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Vg49uhdq3w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8596" y="357166"/>
            <a:ext cx="835824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Аммиачная селитра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NH4NO3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Содержит действующего вещества 33,6-34,7, чаще 34,6%. Выпускается в виде гранул размером 2-3 мм белого или желтого цвета. Аммиачную селитру получают путем нейтрализации газообразным аммиаком 45-58 %-го раствора азотной кислоты с последующим выпариванием:</a:t>
            </a:r>
          </a:p>
          <a:p>
            <a:pPr algn="ctr"/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NH3+HNO3=NH4NO3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Удобрение очень гигроскопично и огнеопасно. При хранении селитра быстро слеживается, что вызывает необходимость ее дробления перед посевом.</a:t>
            </a: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зависимости от типа почвы при внесении аммиачной селитры изменяется реакция почвенного раствора. В кислых почвах в результате обменного поглощения аммония наблюдается подкисление почвенного раствора:</a:t>
            </a:r>
          </a:p>
          <a:p>
            <a:pPr algn="ctr"/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ППК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]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H 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+NH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       [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ППК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]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NH4 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+HNO3</a:t>
            </a:r>
          </a:p>
          <a:p>
            <a:pPr algn="ctr"/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4500562" y="2714620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 flipH="1">
            <a:off x="4500562" y="2643182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357554" y="2357430"/>
            <a:ext cx="341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Ca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86380" y="2357430"/>
            <a:ext cx="341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Ca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sc01.alicdn.com/kf/HTB1xM7xXUrrK1RkSne1q6ArVVXar/Calcium-ammonium-nitrate-granular-fertiliz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3571876"/>
            <a:ext cx="3929090" cy="2823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Vg49uhdq3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79512" y="692696"/>
            <a:ext cx="857094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indent="355600" algn="just">
              <a:defRPr/>
            </a:pPr>
            <a:r>
              <a:rPr lang="ru-RU" sz="2400" b="1" i="1" dirty="0">
                <a:solidFill>
                  <a:schemeClr val="tx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Аммиачная вода</a:t>
            </a:r>
            <a:r>
              <a:rPr lang="ru-RU" sz="2400" i="1" dirty="0">
                <a:solidFill>
                  <a:schemeClr val="tx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раствор коксохимического или синтетического аммиака в воде. </a:t>
            </a:r>
          </a:p>
          <a:p>
            <a:pPr indent="355600" algn="just">
              <a:defRPr/>
            </a:pPr>
            <a:endParaRPr lang="ru-RU" sz="2400" dirty="0">
              <a:solidFill>
                <a:schemeClr val="tx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indent="355600" algn="just">
              <a:defRPr/>
            </a:pPr>
            <a:r>
              <a:rPr lang="ru-RU" sz="2400" b="1" i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 сорта </a:t>
            </a:r>
            <a:r>
              <a:rPr lang="ru-RU" sz="2400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первый содержит 20,5 % азота и второй 16,4 % азота можно перевозить и хранить в герметических резервуарах из обычной углеродистой стали.</a:t>
            </a:r>
          </a:p>
        </p:txBody>
      </p:sp>
      <p:pic>
        <p:nvPicPr>
          <p:cNvPr id="5" name="Рисунок 4" descr="Anhydrous-Ammonia-tank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7744" y="3140968"/>
            <a:ext cx="5034179" cy="33697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0" y="260648"/>
            <a:ext cx="914400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Аммиак водный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Vg49uhdq3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83568" y="620688"/>
            <a:ext cx="80010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>
              <a:defRPr/>
            </a:pPr>
            <a:r>
              <a:rPr lang="ru-RU" b="1" i="1" dirty="0">
                <a:solidFill>
                  <a:schemeClr val="tx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Безводный NН</a:t>
            </a:r>
            <a:r>
              <a:rPr lang="ru-RU" sz="1100" b="1" i="1" dirty="0">
                <a:solidFill>
                  <a:schemeClr val="tx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b="1" i="1" dirty="0">
                <a:solidFill>
                  <a:schemeClr val="tx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самое концентрированное </a:t>
            </a:r>
            <a:r>
              <a:rPr lang="ru-RU" dirty="0" err="1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безбалластное</a:t>
            </a:r>
            <a:r>
              <a:rPr lang="ru-RU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удобрение – содержание 82,3 % азота.</a:t>
            </a:r>
          </a:p>
          <a:p>
            <a:pPr indent="355600" algn="just">
              <a:defRPr/>
            </a:pPr>
            <a:endParaRPr lang="ru-RU" dirty="0">
              <a:solidFill>
                <a:schemeClr val="tx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indent="355600" algn="just">
              <a:defRPr/>
            </a:pPr>
            <a:r>
              <a:rPr lang="ru-RU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 внешнему виду – бесцветная подвижная жидкость. Температура кипения - 34˚С. чтобы избежать улетучивания аммиака, его хранят и перевозят в стальных цистернах.</a:t>
            </a:r>
          </a:p>
          <a:p>
            <a:pPr indent="355600" algn="just">
              <a:defRPr/>
            </a:pPr>
            <a:r>
              <a:rPr lang="ru-RU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почве безводный аммиак переходит в газообразную форму и, соединяясь с водой, образует </a:t>
            </a:r>
            <a:r>
              <a:rPr lang="ru-RU" dirty="0" err="1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гидрооксид</a:t>
            </a:r>
            <a:r>
              <a:rPr lang="ru-RU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аммония.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996952"/>
            <a:ext cx="5501842" cy="36046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Vg49uhdq3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57166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eaLnBrk="0" hangingPunct="0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Влияние фосфорных удобрений на урожайность ведущих</a:t>
            </a:r>
            <a:endParaRPr lang="ru-RU" b="1" dirty="0">
              <a:latin typeface="Times New Roman" pitchFamily="18" charset="0"/>
            </a:endParaRPr>
          </a:p>
          <a:p>
            <a:pPr algn="ctr" eaLnBrk="0" hangingPunct="0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 сельскохозяйственных культур</a:t>
            </a:r>
            <a:endParaRPr lang="ru-RU" b="1" dirty="0">
              <a:latin typeface="Times New Roman" pitchFamily="18" charset="0"/>
            </a:endParaRPr>
          </a:p>
        </p:txBody>
      </p:sp>
      <p:graphicFrame>
        <p:nvGraphicFramePr>
          <p:cNvPr id="4" name="Group 569"/>
          <p:cNvGraphicFramePr>
            <a:graphicFrameLocks noGrp="1"/>
          </p:cNvGraphicFramePr>
          <p:nvPr/>
        </p:nvGraphicFramePr>
        <p:xfrm>
          <a:off x="428596" y="1142984"/>
          <a:ext cx="8464577" cy="557775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3369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90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17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17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17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09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55686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Зона, почвы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horzOverflow="overflow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Урожайность по фону</a:t>
                      </a: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NK</a:t>
                      </a: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b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ц/га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 horzOverflow="overflow"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Прибавки (ц/га) от Р</a:t>
                      </a:r>
                      <a:r>
                        <a:rPr kumimoji="0" lang="ru-RU" sz="1200" u="none" strike="noStrike" cap="none" normalizeH="0" baseline="-30000">
                          <a:ln>
                            <a:noFill/>
                          </a:ln>
                          <a:effectLst/>
                        </a:rPr>
                        <a:t>2</a:t>
                      </a:r>
                      <a:r>
                        <a:rPr kumimoji="0" lang="ru-RU" sz="1200" u="none" strike="noStrike" cap="none" normalizeH="0" baseline="2000">
                          <a:ln>
                            <a:noFill/>
                          </a:ln>
                          <a:effectLst/>
                        </a:rPr>
                        <a:t>О</a:t>
                      </a:r>
                      <a:r>
                        <a:rPr kumimoji="0" lang="ru-RU" sz="1200" u="none" strike="noStrike" cap="none" normalizeH="0" baseline="-30000">
                          <a:ln>
                            <a:noFill/>
                          </a:ln>
                          <a:effectLst/>
                        </a:rPr>
                        <a:t>5</a:t>
                      </a:r>
                      <a:r>
                        <a:rPr kumimoji="0" lang="ru-RU" sz="1200" u="none" strike="noStrike" cap="none" normalizeH="0" baseline="2000">
                          <a:ln>
                            <a:noFill/>
                          </a:ln>
                          <a:effectLst/>
                        </a:rPr>
                        <a:t>, кг/га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7" marB="45717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09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5686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Озимая пшеница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61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Северный Кавказ, черноземы предкавказские, приазовские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32,8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2,7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6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3,8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6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6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b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25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Поволжье, черноземы обыкновенные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27,3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6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3,9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6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6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b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2506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Кукуруза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25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Степь, черноземы обыкновенные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38,4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0,9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6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2,3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6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6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b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61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Лесостепь, темно-серые и другие лесостепные почвы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47,4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6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1,8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6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2,0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6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b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25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Северный Кавказ: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b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25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‑ черноземы обыкновенные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43,5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6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-0,5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-0,5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6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6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2,5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b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25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‑ черноземы предкавказские карбонатные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51,5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6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0,9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0,8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6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6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b" horzOverflow="overflow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2506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Сахарная свекла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25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Северный Кавказ: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b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b" horzOverflow="overflow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25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‑ черноземы типичные, выщелоченные мощные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319,0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6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6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6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b" horzOverflow="overflow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25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‑ черноземы предкавказские карбонатные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215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6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6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b" horzOverflow="overflow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125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Поволжье, черноземы обыкновенные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216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6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6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b" horzOverflow="overflow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2B8BC6-2C98-4AF2-A120-1A44F4969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63" y="1"/>
            <a:ext cx="9144000" cy="685799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3C40533-70C5-4E08-89C2-A804D18CFE07}"/>
              </a:ext>
            </a:extLst>
          </p:cNvPr>
          <p:cNvSpPr/>
          <p:nvPr/>
        </p:nvSpPr>
        <p:spPr>
          <a:xfrm>
            <a:off x="107504" y="620688"/>
            <a:ext cx="8784976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21. Химический состав растений.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22. Основные теории питания растений.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23. Питание растений азотом.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24. Питание растений фосфором.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25. Питание растений калием.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26. Питание растений серой.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27. Питание растений кальцием.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28. Питание растений магнием.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29. Питание растений железом.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30. Роль воды в питании растений.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31. Внутренние и внешние условия питания растений.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32. Требования растений к свету, теплу, воде и другим внешним факторам в процессе питания.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33. Современные теории поглощения элементов питания растениями.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34. Современные представления о механизме поглощения питательных веществ и их усвоения растениями.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35. Вынос питательных веществ с.-х. культурами.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36. Роль микроэлементов в питании растений (В,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Мn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Мо,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Сu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др.).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37. Периодичность поступления питательных веществ в растение.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38. Понятие об основном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допосевном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припосевном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удобрении и подкормках, как приемах регулирования питания растений.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16720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Vg49uhdq3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57166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eaLnBrk="0" hangingPunct="0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Влияние удобрений на урожайность сельскохозяйственных культур и долевое участие фосфора в формировании прибавки (по А.В. Петербургскому, 1991)*</a:t>
            </a:r>
            <a:endParaRPr lang="ru-RU" dirty="0">
              <a:latin typeface="Times New Roman" pitchFamily="18" charset="0"/>
            </a:endParaRPr>
          </a:p>
        </p:txBody>
      </p:sp>
      <p:graphicFrame>
        <p:nvGraphicFramePr>
          <p:cNvPr id="4" name="Group 305"/>
          <p:cNvGraphicFramePr>
            <a:graphicFrameLocks noGrp="1"/>
          </p:cNvGraphicFramePr>
          <p:nvPr/>
        </p:nvGraphicFramePr>
        <p:xfrm>
          <a:off x="357158" y="1571612"/>
          <a:ext cx="8394702" cy="4084634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3991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91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91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91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991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991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0482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Урожайность на естественном агрохимическом фоне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2" marR="91452" marT="45724" marB="45724" anchor="ctr" horzOverflow="overflow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Средняя прибавка от удобрений,</a:t>
                      </a:r>
                      <a:b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ц/га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2" marR="91452" marT="45724" marB="45724" anchor="ctr" horzOverflow="overflow"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Дозы, кг/га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2" marR="91452" marT="45724" marB="45724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</a:t>
                      </a: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kumimoji="0" lang="en-US" sz="9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kumimoji="0" lang="en-US" sz="9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kumimoji="0" lang="ru-RU" sz="9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прибавке, %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2" marR="91452" marT="45724" marB="45724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35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2" marR="91452" marT="45724" marB="4572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kumimoji="0" lang="en-US" sz="1800" u="none" strike="noStrike" cap="none" normalizeH="0" baseline="-3000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800" u="none" strike="noStrike" cap="none" normalizeH="0" baseline="200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kumimoji="0" lang="en-US" sz="1800" u="none" strike="noStrike" cap="none" normalizeH="0" baseline="-3000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2" marR="91452" marT="45724" marB="4572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r>
                        <a:rPr kumimoji="0" lang="en-US" sz="1800" u="none" strike="noStrike" cap="none" normalizeH="0" baseline="-3000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800" u="none" strike="noStrike" cap="none" normalizeH="0" baseline="200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2" marR="91452" marT="45724" marB="45724" anchor="ctr" horzOverflow="overflow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88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Озимая пшеница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2" marR="91452" marT="45724" marB="45724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8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25,4 (2225)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2" marR="91452" marT="45724" marB="4572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8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8,0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2" marR="91452" marT="45724" marB="45724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2" marR="91452" marT="45724" marB="45724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2" marR="91452" marT="45724" marB="45724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2" marR="91452" marT="45724" marB="45724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8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37,5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2" marR="91452" marT="45724" marB="45724" anchor="b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88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Кукуруза (зерно)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2" marR="91452" marT="45724" marB="45724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8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34,3 (516)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2" marR="91452" marT="45724" marB="4572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8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10,7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2" marR="91452" marT="45724" marB="45724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2" marR="91452" marT="45724" marB="45724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8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2" marR="91452" marT="45724" marB="45724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2" marR="91452" marT="45724" marB="45724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8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39,3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2" marR="91452" marT="45724" marB="45724" anchor="b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88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Картофель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2" marR="91452" marT="45724" marB="45724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8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137 (1364)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2" marR="91452" marT="45724" marB="4572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8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2" marR="91452" marT="45724" marB="45724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8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109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2" marR="91452" marT="45724" marB="45724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2" marR="91452" marT="45724" marB="45724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109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2" marR="91452" marT="45724" marB="45724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31,4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2" marR="91452" marT="45724" marB="45724" anchor="b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88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Сахарная свекла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2" marR="91452" marT="45724" marB="45724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8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266 (1605)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2" marR="91452" marT="45724" marB="45724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8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2" marR="91452" marT="45724" marB="45724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8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123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2" marR="91452" marT="45724" marB="45724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8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119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2" marR="91452" marT="45724" marB="45724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8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2" marR="91452" marT="45724" marB="45724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36,9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2" marR="91452" marT="45724" marB="45724" anchor="b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187637E-2A93-4040-ADA2-33E40B32E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CFE36C-12AC-42FC-AAC8-BAF3798F4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404664"/>
            <a:ext cx="7565454" cy="576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7154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019" y="348625"/>
            <a:ext cx="914400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Водорастворимые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3528" y="1124744"/>
            <a:ext cx="864096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Суперфосфат простой гранулированной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Ca(H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*H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O+2CaSO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*2H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O – </a:t>
            </a:r>
          </a:p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19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,5-20,5%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5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Получается путем обработки апатита или фосфорита серной кислотой с последующим гранулированием.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В кислых почвах образуются фосфаты алюминия и железа:</a:t>
            </a:r>
          </a:p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Ca(H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+2Al(OH)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=2AlPO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+ Ca(OH)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+4H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Ca(H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+2Fe(OH)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=2FePO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+ Ca(OH)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+4H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На нейтральных почвах растворимость фосфатов снижается меньше:</a:t>
            </a:r>
          </a:p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Ca(H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+Ca(HCO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=2Ca(HPO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На почвах со слабощелочной реакцией образуется фосфат кальция-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труднорастворимое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соединение: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Ca(H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Ca(HCO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=Ca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(PO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3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5292080" y="2492896"/>
            <a:ext cx="0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5292080" y="2852936"/>
            <a:ext cx="0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Рисунок 9" descr="410940.9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437112"/>
            <a:ext cx="2420888" cy="24208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Granular-triple-super-phosphate-fertilizer-ts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16216" y="4437112"/>
            <a:ext cx="2232248" cy="2232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725380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78372F-AE50-40CF-8814-4FE82A6C8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E128179-C954-45CE-9089-629743CBF8EA}"/>
              </a:ext>
            </a:extLst>
          </p:cNvPr>
          <p:cNvSpPr/>
          <p:nvPr/>
        </p:nvSpPr>
        <p:spPr>
          <a:xfrm>
            <a:off x="287524" y="260648"/>
            <a:ext cx="856895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Двойной суперфосфат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концентрированное фосфорное удобрение, которое получают из апатита или фосфорита путем обработки фосфорной кислотой. Содержит фосфор в виде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дигидроортофосфата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кальция [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(Н2РO4)2], как и простой суперфосфат с примесью до 2,5% свободной фосфорной кислоты.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Главное отличие от простого суперфосфата — отсутствие гипса.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Исходное сырье для производства фосфорных удобрений определяет состав примесей. Лучший двойной суперфосфат получается из апатита, содержание в нем P</a:t>
            </a:r>
            <a:r>
              <a:rPr lang="ru-RU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составляет 45-49%, свободной кислоты не более 2,5%, доля водорастворимого P</a:t>
            </a:r>
            <a:r>
              <a:rPr lang="ru-RU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не менее 85%. 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Выпускают двойной суперфосфат в виде гранул светло-серого цвета. Высокая концентрация Р2O5 обусловливает экономию при транспортировке и хранении. Стоимость применения Р2O5 двойного суперфосфата на 8-13% меньше, чем простого.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BC77DC1-1689-47B3-A23F-88F0AF5D48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949"/>
          <a:stretch/>
        </p:blipFill>
        <p:spPr>
          <a:xfrm>
            <a:off x="2339752" y="4437112"/>
            <a:ext cx="2708920" cy="22768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743387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3497316-DB1D-461E-B440-DB1E6863D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60648"/>
            <a:ext cx="914400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Лимонно- 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цитратнорастворимые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1052736"/>
            <a:ext cx="84249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Мартеновский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фосфатошлак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содержит 8-12%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P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Получается при выплавке стали из чугуна. Свойства и применение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CaSiO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 .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Томасшлак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содержит 7-20%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По внешнему виду- темно-серый тяжелый порошок. Получается в виде отходов при выплавке чугуна из железных руд богатых фосфором. </a:t>
            </a:r>
          </a:p>
          <a:p>
            <a:pPr algn="just"/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Преципитат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CaHPO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*2H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O –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содержит 27-31%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Рыхлый аморфный порошок светло-серого или желтоватого цвета. Получается в виде отходов путем нейтрализации фосфорной кислоты известковым молоком.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преципитат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3928" y="4437112"/>
            <a:ext cx="3312368" cy="22566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5796136" y="6237312"/>
            <a:ext cx="1368152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преципитат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Vg49uhdq3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32656"/>
            <a:ext cx="914400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Слаборастворимые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520" y="980728"/>
            <a:ext cx="864096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Фосфаритная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мука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[Ca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(PO4)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]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CaCO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(из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карбонат-апатита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 содержит 14-30%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P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Может вырабатываться из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фтор-апатита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гидроксил-апатита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По  внешнему виду тяжелый порошок темно-бурого цвета. Получается путем размола фосфоритов до консистенции, напоминающий цемент.</a:t>
            </a:r>
          </a:p>
          <a:p>
            <a:pPr algn="ctr"/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Фосфорную муку применяют только как основное удобрение на кислых почвах. При этом нужно учитывать ,что действие ее проявляется при гидролитической кислотности выше 25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ммоль-эк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/кг почвы. Степень насыщенности основаниями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должа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быть меньше 70%. После внесения проводят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дискование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затем вспашку, чтобы удобрение лучше перемешалось с почвой.</a:t>
            </a:r>
          </a:p>
        </p:txBody>
      </p:sp>
      <p:pic>
        <p:nvPicPr>
          <p:cNvPr id="5" name="Рисунок 4" descr="240_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4" y="3573016"/>
            <a:ext cx="2952328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289-brown-teff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08" y="3812704"/>
            <a:ext cx="3888432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Vg49uhdq3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00042"/>
            <a:ext cx="914400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eaLnBrk="0" hangingPunct="0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Влияние калийных удобрений на урожайность сельскохозяйственных культур</a:t>
            </a:r>
          </a:p>
        </p:txBody>
      </p:sp>
      <p:graphicFrame>
        <p:nvGraphicFramePr>
          <p:cNvPr id="4" name="Group 3"/>
          <p:cNvGraphicFramePr>
            <a:graphicFrameLocks noGrp="1"/>
          </p:cNvGraphicFramePr>
          <p:nvPr/>
        </p:nvGraphicFramePr>
        <p:xfrm>
          <a:off x="428596" y="945106"/>
          <a:ext cx="8429655" cy="5912894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36011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27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43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12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59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12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591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122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591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28627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Регион, почва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anchor="ctr" horzOverflow="overflow"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Урожайность,</a:t>
                      </a:r>
                      <a:b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ц/га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Прибавка (ц/га) от дозы калия, кг/га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4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PK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NK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NP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 40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428">
                <a:tc gridSpan="9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Озимая пшеница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4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Северный Кавказ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54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‑ черноземы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31,3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34,2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32,8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34,5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28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Поволжье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54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‑ черноземы обыкновенные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26,6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29,8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27,5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29,6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5428">
                <a:tc gridSpan="9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Кукуруза (зерно)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71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Северный Кавказ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54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‑ серые, темно-серые, лесостепные почвы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40,5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43,7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47,4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47,2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1,8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2,9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54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‑ черноземы обыкновенные степные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35,6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36,4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38,4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37,4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0,9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0,6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54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‑ черноземы обыкновенные равнинные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40,2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44,2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43,5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44,3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229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‑ черноземы предкавказские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50,3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50,8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51,5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51,1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1,3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1,4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5428">
                <a:tc gridSpan="9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Сахарная свекла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54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Северный Кавказ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852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‑ черноземы типичные, выщелоченные, обыкновенные увлажненных районов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288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319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345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anchor="b" horzOverflow="overflow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854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‑ черноземы предкавказские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191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215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219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854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Поволжье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854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‑ черноземы обыкновенные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216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235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Vg49uhdq3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85728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eaLnBrk="0" hangingPunct="0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Влияние удобрений на урожайность сельскохозяйственных </a:t>
            </a:r>
          </a:p>
          <a:p>
            <a:pPr algn="ctr" eaLnBrk="0" hangingPunct="0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культур и долевое участие калия в формировании прибавки*</a:t>
            </a:r>
          </a:p>
        </p:txBody>
      </p:sp>
      <p:graphicFrame>
        <p:nvGraphicFramePr>
          <p:cNvPr id="4" name="Group 3"/>
          <p:cNvGraphicFramePr>
            <a:graphicFrameLocks noGrp="1"/>
          </p:cNvGraphicFramePr>
          <p:nvPr/>
        </p:nvGraphicFramePr>
        <p:xfrm>
          <a:off x="153988" y="1125538"/>
          <a:ext cx="8810625" cy="515804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22209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30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72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72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732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30127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Урожайность (ц/га)</a:t>
                      </a:r>
                      <a:b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естественном агрохимическом фоне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2" marB="45712" horzOverflow="overflow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Средняя прибавка от удобрений, ц/га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2" marB="45712" horzOverflow="overflow"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Дозы, кг/га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2" marB="45712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Долевое участие калия в формирова-нии прибавки от удобрений, %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2" marB="45712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26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</a:t>
                      </a:r>
                      <a:r>
                        <a:rPr kumimoji="0" lang="ru-RU" sz="1800" u="none" strike="noStrike" cap="none" normalizeH="0" baseline="-3000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ru-RU" sz="1800" u="none" strike="noStrike" cap="none" normalizeH="0" baseline="200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  <a:r>
                        <a:rPr kumimoji="0" lang="ru-RU" sz="1800" u="none" strike="noStrike" cap="none" normalizeH="0" baseline="-3000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2" marB="4571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</a:t>
                      </a:r>
                      <a:r>
                        <a:rPr kumimoji="0" lang="ru-RU" sz="1800" u="none" strike="noStrike" cap="none" normalizeH="0" baseline="-3000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ru-RU" sz="1800" u="none" strike="noStrike" cap="none" normalizeH="0" baseline="200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2" marB="45712" horzOverflow="overflow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1877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Озимая пшеница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2" marB="45712" anchor="b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18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8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25,4 (2225)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2" marB="45712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8,0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2" marB="45712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8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2" marB="45712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8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2" marB="45712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2" marB="45712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18,7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2" marB="45712" anchor="b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1877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Кукуруза (зерно)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2" marB="45712" anchor="b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18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8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34,3 (516)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2" marB="45712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8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10,7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2" marB="45712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2" marB="45712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2" marB="45712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8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2" marB="45712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18,7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2" marB="45712" anchor="b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1877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Картофель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2" marB="45712" anchor="b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18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8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137 (1364)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2" marB="45712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8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72,0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2" marB="45712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8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109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2" marB="45712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8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2" marB="45712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109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2" marB="45712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30,6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2" marB="45712" anchor="b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1877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Сахарная свекла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2" marB="45712" anchor="b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18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8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266 (1605)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2" marB="45712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8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2" marB="45712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8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123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2" marB="45712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8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2" marB="45712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800" u="none" strike="noStrike" cap="none" normalizeH="0" baseline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2" marB="45712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ru-RU" sz="18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27,7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2" marB="45712" anchor="b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B64114F-21AD-4D22-9F91-9DBB1A426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9144000" cy="682752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07EC15-4592-40BE-BDBD-DB96E720F5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260648"/>
            <a:ext cx="6912768" cy="601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3157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300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202" y="276617"/>
            <a:ext cx="9144000" cy="40011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Концентрированные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052736"/>
            <a:ext cx="84969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Хлористый калий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KCl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содержит 58-60%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По внешнему виду кристаллическое вещество или розово-красного или белого с сероватым оттенком цвета с размером частиц около 1 мм. Вырабатывается из сильвинита двумя способами.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Удобрение хорошо растворимо в воде . При внесении в почву основная часть калия поглощается почвой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обменно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При этом на кислых почвах происходит увеличение актуальной кислотности:</a:t>
            </a:r>
          </a:p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ППК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]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KCl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[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ППК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]</a:t>
            </a:r>
            <a:r>
              <a:rPr lang="en-US" sz="1000" b="1" dirty="0" err="1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+HCl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На нейтральных и слабощелочных почвах изменения реакции почвенного раствора не происходит:</a:t>
            </a:r>
          </a:p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ППК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]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Ca+2KCl        [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ППК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]2K+CaCl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связи с обменным поглощением, миграция калия внесенных удобрений невелика и частичное вымывание возможно лишь на супесчаных и песчаных почвах.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91880" y="2924944"/>
            <a:ext cx="341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Ca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92080" y="2924944"/>
            <a:ext cx="341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Ca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flipH="1">
            <a:off x="4427984" y="3140968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4427984" y="3212976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>
            <a:off x="4355976" y="4221088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4355976" y="4293096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5013176"/>
            <a:ext cx="2664296" cy="162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75394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E3837B0-E753-4CB4-99A5-3BE83AAEE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455" y="0"/>
            <a:ext cx="9144000" cy="685799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9809E54-E177-4F4F-B3F9-81F1B990A59B}"/>
              </a:ext>
            </a:extLst>
          </p:cNvPr>
          <p:cNvSpPr/>
          <p:nvPr/>
        </p:nvSpPr>
        <p:spPr>
          <a:xfrm>
            <a:off x="107504" y="692696"/>
            <a:ext cx="871296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Практико-ориентированные задания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Описать, на чём основан принцип метода мокрого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озоления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Значение, принцип метода и ход работы определения содержания калия в растениях?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Описать методику определения влаги (метод определения, приборы и т.д.).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Описать методику отбора средней растительной пробы.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Описать методику определения сухого вещества в растениях (метод определения, приборы и т.д.).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Описать методику определения N в растениях (метод определения, приборы и т.д.). Устройство прибора спектрофотометра UNICO 1201.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Описать методику определения Р2О5 в растениях (метод определения, приборы и т.д.). Устройство прибора спектрофотометра UNICO 1201.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Описать методику определения К2О в растениях (метод определения, приборы и т.д.). Устройство прибора пламенного фотометра ПФА-378.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Описать методику определения сахара в сахарной свекле (метод определения, приборы и т.д.). Устройство поляриметра POLAX-2L.</a:t>
            </a:r>
          </a:p>
        </p:txBody>
      </p:sp>
    </p:spTree>
    <p:extLst>
      <p:ext uri="{BB962C8B-B14F-4D97-AF65-F5344CB8AC3E}">
        <p14:creationId xmlns:p14="http://schemas.microsoft.com/office/powerpoint/2010/main" val="27505736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7541EEE-CF01-4E96-A2E6-2ADEDC495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2752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726F713-8CBA-4DBC-A457-8980D716A7D7}"/>
              </a:ext>
            </a:extLst>
          </p:cNvPr>
          <p:cNvSpPr/>
          <p:nvPr/>
        </p:nvSpPr>
        <p:spPr>
          <a:xfrm>
            <a:off x="179512" y="404664"/>
            <a:ext cx="849694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Сернокислый калий, или сульфат калия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концентрированное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бесхлорное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калийное удобрение, содержит 45-52% К2O. Представляет собой мелкокристаллический порошок белого цвета с желтым или серым оттенком, влажность 1,2%. Не слеживается, транспортируется в мешках или насыпью. Получают переработкой полиминеральных калийных руд, например,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лангбейнита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шенита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или обменной реакцией с хлоридом калия: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2KCl + MgSO4 = K2SO4 + MgCl2.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насыщенном растворе сульфат калия вследствие невысокой растворимости первым выпадает в осадок, который отфильтровывают и сушат.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себестоимости сульфат калия одно из самых дорогих калийных удобрений.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6A68DC-8C08-4501-B086-36D3F599A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3861780"/>
            <a:ext cx="2924944" cy="29249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129617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Vg49uhdq3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9144000" cy="40011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>
                <a:latin typeface="Times New Roman" pitchFamily="18" charset="0"/>
                <a:cs typeface="Times New Roman" pitchFamily="18" charset="0"/>
              </a:rPr>
              <a:t>Калийная соль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052736"/>
            <a:ext cx="828092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Калийная соль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KCl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mKCl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nNaCl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содержит действующего вещества 40%. 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По внешнему виду это смесь крупных кристаллов (2-5 мм) белого и розового цвета с мелкими кристаллами того же цвета. Получается смешиванием сильвинита с хлористым калием. 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По действию на почву и растения хуже, чем хлористый калий из-за большого содержания хлора. Применяется как основное удобрение на некислых почвах. Считается, что под культуры, отзывчивые  на натрий (сахарная свекла, кормовые и столовые корнеплоды) действует лучше, чем хлористый калий.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789040"/>
            <a:ext cx="2880320" cy="26040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кал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3717032"/>
            <a:ext cx="3996445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Vg49uhdq3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00100" y="714356"/>
            <a:ext cx="735811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40 % калийная соль смешанная 40 %-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ная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КСl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NaCl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). </a:t>
            </a:r>
          </a:p>
          <a:p>
            <a:pPr indent="355600" algn="just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Это серый кристаллический порошок с включениями розовых кристаллов, смесь хлористого с размолотым сильвинитом (содержит до 35 %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NaCl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влажность не более 2 %.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indent="355600" algn="just">
              <a:defRPr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indent="355600" algn="just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Содержит 40 %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слеживается, перевозится без тары.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indent="355600" algn="just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Форма калийного удобрения, наиболее подходящую для свеклы, а также для овощных культур из семейства крестоцветных (брюква, капуста, редис, моркови) и других растений нуждающихся в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indent="355600" algn="just">
              <a:defRPr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indent="355600" algn="just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Применяют под основную обработку почвы, осенью.</a:t>
            </a:r>
            <a:endParaRPr lang="ru-RU" dirty="0"/>
          </a:p>
        </p:txBody>
      </p:sp>
      <p:pic>
        <p:nvPicPr>
          <p:cNvPr id="4" name="Рисунок 3" descr="1009018783-min.jpg"/>
          <p:cNvPicPr>
            <a:picLocks noChangeAspect="1"/>
          </p:cNvPicPr>
          <p:nvPr/>
        </p:nvPicPr>
        <p:blipFill>
          <a:blip r:embed="rId3" cstate="print"/>
          <a:srcRect t="44140" b="12500"/>
          <a:stretch>
            <a:fillRect/>
          </a:stretch>
        </p:blipFill>
        <p:spPr>
          <a:xfrm>
            <a:off x="0" y="4286256"/>
            <a:ext cx="9144000" cy="1928826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OpDagT6-2N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484784"/>
            <a:ext cx="914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грохимия\Desktop\Аня\удобрения\CoRE6rtKTK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64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353094" y="1844824"/>
            <a:ext cx="479090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Классификация удобрений. Азотные, фосфорные, калийные  удобрения. </a:t>
            </a:r>
          </a:p>
          <a:p>
            <a:pPr algn="ctr"/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Vg49uhdq3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00364" y="285728"/>
            <a:ext cx="3000396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План лекции</a:t>
            </a:r>
            <a:r>
              <a:rPr lang="ru-RU" sz="2800" b="1" dirty="0"/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00100" y="1571612"/>
            <a:ext cx="62865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3">
                  <a:lumMod val="50000"/>
                </a:schemeClr>
              </a:buClr>
              <a:buFont typeface="+mj-lt"/>
              <a:buAutoNum type="arabicPeriod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Классификация минеральных удобрений. Проблемы их применения в современных условиях;</a:t>
            </a:r>
          </a:p>
          <a:p>
            <a:pPr marL="342900" indent="-342900">
              <a:buClr>
                <a:schemeClr val="accent3">
                  <a:lumMod val="50000"/>
                </a:schemeClr>
              </a:buClr>
              <a:buFont typeface="+mj-lt"/>
              <a:buAutoNum type="arabicPeriod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Азотные удобрения</a:t>
            </a:r>
          </a:p>
          <a:p>
            <a:pPr marL="342900" indent="-342900">
              <a:buClr>
                <a:schemeClr val="accent3">
                  <a:lumMod val="50000"/>
                </a:schemeClr>
              </a:buClr>
              <a:buFont typeface="+mj-lt"/>
              <a:buAutoNum type="arabicPeriod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Фосфорные удобрения</a:t>
            </a:r>
          </a:p>
          <a:p>
            <a:pPr marL="342900" indent="-342900">
              <a:buClr>
                <a:schemeClr val="accent3">
                  <a:lumMod val="50000"/>
                </a:schemeClr>
              </a:buClr>
              <a:buFont typeface="+mj-lt"/>
              <a:buAutoNum type="arabicPeriod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Калийные удобрения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220" y="4005064"/>
            <a:ext cx="3616244" cy="2410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Vg49uhdq3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2" descr="C:\Users\Агрохимия\Desktop\Аня\АГРОХИМИЯ\КЛАССИФИКАЦИЯ МИНЕРАЛЬНЫХ УДОБРЕНИЙ.jpg"/>
          <p:cNvPicPr>
            <a:picLocks noChangeAspect="1" noChangeArrowheads="1"/>
          </p:cNvPicPr>
          <p:nvPr/>
        </p:nvPicPr>
        <p:blipFill>
          <a:blip r:embed="rId3" cstate="print"/>
          <a:srcRect t="5774"/>
          <a:stretch>
            <a:fillRect/>
          </a:stretch>
        </p:blipFill>
        <p:spPr bwMode="auto">
          <a:xfrm>
            <a:off x="189766" y="332656"/>
            <a:ext cx="8764467" cy="58326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Vg49uhdq3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14290"/>
            <a:ext cx="914400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Классификация удобрений</a:t>
            </a:r>
          </a:p>
        </p:txBody>
      </p:sp>
      <p:graphicFrame>
        <p:nvGraphicFramePr>
          <p:cNvPr id="8" name="Group 392"/>
          <p:cNvGraphicFramePr>
            <a:graphicFrameLocks noGrp="1"/>
          </p:cNvGraphicFramePr>
          <p:nvPr/>
        </p:nvGraphicFramePr>
        <p:xfrm>
          <a:off x="428596" y="785795"/>
          <a:ext cx="8358246" cy="3571899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3257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006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7582">
                <a:tc rowSpan="3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‑ по  химическому  составу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‑ органические удобрения (торф, навоз, перегной)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2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‑ минеральные удобрения (калийные, фосфорные, азотные и </a:t>
                      </a:r>
                      <a:r>
                        <a:rPr kumimoji="0" lang="ru-RU" sz="12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тд</a:t>
                      </a: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.)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68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‑ бактериальные препараты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18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‑ по  способу  производства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252413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‑ местные – навоз и его разновидности, торф, зола, фекалии, зеленые удобрения, отходы коммунального хозяйства городов и других населенных пунктов, бактериальные удобрения;</a:t>
                      </a:r>
                    </a:p>
                    <a:p>
                      <a:pPr marL="0" marR="0" lvl="0" indent="252413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‑ промышленные – азотные, фосфорные, калийные, комплексные удобрения, микроудобрения, бактериальные препараты;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187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‑ по составу и концентрации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252413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‑ простые – азотные, фосфорные, калийные, содержащие 70-80% балласта и один питательный элемент, микроудобрения;</a:t>
                      </a:r>
                    </a:p>
                    <a:p>
                      <a:pPr marL="0" marR="0" lvl="0" indent="252413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‑ комплексные – содержащие в своем составе два и больше питательных вещества, физиологически активных веществ – бесбалластные;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333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‑ по физическому состоянию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252413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‑твердые - аморфные, кристаллические (мелко- или крупно-), гранулированные (мелко- или крупно-);</a:t>
                      </a:r>
                    </a:p>
                    <a:p>
                      <a:pPr marL="0" marR="0" lvl="0" indent="252413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‑ жидкие - растворы, суспензии.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554" y="4572008"/>
            <a:ext cx="2631731" cy="17588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5143504" y="5929330"/>
            <a:ext cx="864096" cy="2769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торф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8596" y="4643446"/>
            <a:ext cx="2662782" cy="17588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Box 11"/>
          <p:cNvSpPr txBox="1"/>
          <p:nvPr/>
        </p:nvSpPr>
        <p:spPr>
          <a:xfrm>
            <a:off x="428596" y="5715016"/>
            <a:ext cx="1147036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Фосфорное удобрение (простое)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074" y="4500570"/>
            <a:ext cx="2669499" cy="1785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extBox 13"/>
          <p:cNvSpPr txBox="1"/>
          <p:nvPr/>
        </p:nvSpPr>
        <p:spPr>
          <a:xfrm>
            <a:off x="7858148" y="5715016"/>
            <a:ext cx="1048827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жидкие удобрение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99121"/>
            <a:ext cx="9144000" cy="5847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Влияние удобрений на урожайность сельскохозяйственных культур и долевое участие </a:t>
            </a:r>
          </a:p>
          <a:p>
            <a:pPr algn="ctr" eaLnBrk="0" hangingPunct="0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азотных удобрений в формировании прибавки (А.В. Петербургский, 1991)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4282" y="5357826"/>
            <a:ext cx="8764149" cy="738664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Применение удобрений необходимо для устранения недостатка того или иного элемента питания растений. Потребность в них возникает, если биологическая потребность растений в питательных веществах не обеспечивается содержанием в почве доступных форм элементов питания.</a:t>
            </a:r>
          </a:p>
        </p:txBody>
      </p:sp>
      <p:graphicFrame>
        <p:nvGraphicFramePr>
          <p:cNvPr id="11" name="Group 230"/>
          <p:cNvGraphicFramePr>
            <a:graphicFrameLocks noGrp="1"/>
          </p:cNvGraphicFramePr>
          <p:nvPr/>
        </p:nvGraphicFramePr>
        <p:xfrm>
          <a:off x="357158" y="1016386"/>
          <a:ext cx="8647112" cy="3862003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8536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67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44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73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12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6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04776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Урожайность</a:t>
                      </a:r>
                      <a:b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 удобрений, ц/га</a:t>
                      </a:r>
                      <a:b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(число опытов)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15" marB="45715" anchor="ctr" horzOverflow="overflow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Средняя прибавка от удобрений,</a:t>
                      </a:r>
                      <a:b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ц/га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15" marB="45715" anchor="ctr" horzOverflow="overflow"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Дозы, кг/га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15" marB="45715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Долевое участие азотных удобрений в прибавке,</a:t>
                      </a:r>
                      <a:b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15" marB="45715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56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kumimoji="0" lang="en-US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15" marB="4571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Р2О5</a:t>
                      </a:r>
                      <a:endParaRPr kumimoji="0" lang="en-US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15" marB="4571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К2О</a:t>
                      </a:r>
                      <a:endParaRPr kumimoji="0" lang="en-US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15" marB="45715" anchor="ctr" horzOverflow="overflow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2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Озимая пшеница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15" marB="45715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49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25,4 (2225)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15" marB="4571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15" marB="4571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15" marB="4571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15" marB="4571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15" marB="4571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43,8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15" marB="45715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2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Кукуруза (зерно)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15" marB="45715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41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34,3 (516)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15" marB="4571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10,7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15" marB="4571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15" marB="4571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15" marB="4571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15" marB="4571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42,0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15" marB="45715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32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Картофель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15" marB="45715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72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137,0 (1364)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15" marB="4571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15" marB="4571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109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15" marB="4571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15" marB="4571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109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15" marB="4571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37,5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15" marB="45715" anchor="ctr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32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Сахарная </a:t>
                      </a:r>
                      <a:r>
                        <a:rPr kumimoji="0" lang="ru-RU" sz="1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свекла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15" marB="45715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96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266,0 (1608)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15" marB="4571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15" marB="4571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123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15" marB="4571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119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15" marB="4571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15" marB="4571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35,8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1" marR="91441" marT="45715" marB="45715" anchor="ctr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8851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CVg49uhdq3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" y="0"/>
            <a:ext cx="9144000" cy="6858000"/>
          </a:xfrm>
          <a:prstGeom prst="rect">
            <a:avLst/>
          </a:prstGeom>
        </p:spPr>
      </p:pic>
      <p:graphicFrame>
        <p:nvGraphicFramePr>
          <p:cNvPr id="2" name="Group 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9645818"/>
              </p:ext>
            </p:extLst>
          </p:nvPr>
        </p:nvGraphicFramePr>
        <p:xfrm>
          <a:off x="428596" y="1000108"/>
          <a:ext cx="8392446" cy="3448072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630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88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00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035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5574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</a:t>
                      </a:r>
                      <a:endParaRPr kumimoji="0" lang="ru-RU" sz="1400" b="1" i="1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anchor="ctr" horzOverflow="overflow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Урожайность,</a:t>
                      </a:r>
                      <a:b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(ц/га по фону)</a:t>
                      </a:r>
                      <a:endParaRPr kumimoji="0" lang="ru-RU" sz="1400" b="1" i="1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Прибавка от урожайности (ц/га) от:</a:t>
                      </a:r>
                      <a:endParaRPr kumimoji="0" lang="ru-RU" sz="1600" b="1" i="1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05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аммиачной</a:t>
                      </a:r>
                      <a:b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селитры</a:t>
                      </a:r>
                      <a:endParaRPr kumimoji="0" lang="ru-RU" sz="1400" b="1" i="1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мочевины</a:t>
                      </a:r>
                      <a:endParaRPr kumimoji="0" lang="ru-RU" sz="1400" b="1" i="1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794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Мощные и выщелоченные чернозёмы</a:t>
                      </a:r>
                      <a:endParaRPr kumimoji="0" lang="ru-RU" sz="1400" b="1" i="1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1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Сахарная свекла</a:t>
                      </a:r>
                      <a:endParaRPr kumimoji="0" lang="ru-RU" sz="1400" b="1" i="1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303</a:t>
                      </a:r>
                      <a:endParaRPr kumimoji="0" lang="ru-RU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  <a:endParaRPr kumimoji="0" lang="ru-RU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</a:t>
                      </a:r>
                      <a:endParaRPr kumimoji="0" lang="ru-RU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91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Кукуруза</a:t>
                      </a:r>
                      <a:endParaRPr kumimoji="0" lang="ru-RU" sz="1400" b="1" i="1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47,5</a:t>
                      </a:r>
                      <a:endParaRPr kumimoji="0" lang="ru-RU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7,8</a:t>
                      </a:r>
                      <a:endParaRPr kumimoji="0" lang="ru-RU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8,0</a:t>
                      </a:r>
                      <a:endParaRPr kumimoji="0" lang="ru-RU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67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Озимая пшеница</a:t>
                      </a:r>
                      <a:endParaRPr kumimoji="0" lang="ru-RU" sz="1400" b="1" i="1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24,3</a:t>
                      </a:r>
                      <a:endParaRPr kumimoji="0" lang="ru-RU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6,2</a:t>
                      </a:r>
                      <a:endParaRPr kumimoji="0" lang="ru-RU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6,0</a:t>
                      </a:r>
                      <a:endParaRPr kumimoji="0" lang="ru-RU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05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Яровая пшеница</a:t>
                      </a:r>
                      <a:endParaRPr kumimoji="0" lang="ru-RU" sz="1400" b="1" i="1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22,9</a:t>
                      </a:r>
                      <a:endParaRPr kumimoji="0" lang="ru-RU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1,9</a:t>
                      </a:r>
                      <a:endParaRPr kumimoji="0" lang="ru-RU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2,4</a:t>
                      </a:r>
                      <a:endParaRPr kumimoji="0" lang="ru-RU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7794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Обыкновенные и южные чернозёмы</a:t>
                      </a:r>
                      <a:endParaRPr kumimoji="0" lang="ru-RU" sz="1400" b="1" i="1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81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Озимая пшеница</a:t>
                      </a:r>
                      <a:endParaRPr kumimoji="0" lang="ru-RU" sz="1400" b="1" i="1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25,4</a:t>
                      </a:r>
                      <a:endParaRPr kumimoji="0" lang="ru-RU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3,3</a:t>
                      </a:r>
                      <a:endParaRPr kumimoji="0" lang="ru-RU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3,7</a:t>
                      </a:r>
                      <a:endParaRPr kumimoji="0" lang="ru-RU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anchor="ctr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91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Кукуруза</a:t>
                      </a:r>
                      <a:endParaRPr kumimoji="0" lang="ru-RU" sz="1400" b="1" i="1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28,0</a:t>
                      </a:r>
                      <a:endParaRPr kumimoji="0" lang="ru-RU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2,7</a:t>
                      </a:r>
                      <a:endParaRPr kumimoji="0" lang="ru-RU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  <a:endParaRPr kumimoji="0" lang="ru-RU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anchor="ctr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0" y="188640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 eaLnBrk="0" hangingPunct="0"/>
            <a:r>
              <a:rPr lang="ru-RU" b="1" dirty="0">
                <a:latin typeface="Times New Roman" pitchFamily="18" charset="0"/>
                <a:cs typeface="Times New Roman" pitchFamily="18" charset="0"/>
              </a:rPr>
              <a:t>Влияние различных азотных удобрений на урожайность</a:t>
            </a:r>
          </a:p>
          <a:p>
            <a:pPr algn="ctr" eaLnBrk="0" hangingPunct="0"/>
            <a:r>
              <a:rPr lang="ru-RU" b="1" dirty="0">
                <a:latin typeface="Times New Roman" pitchFamily="18" charset="0"/>
                <a:cs typeface="Times New Roman" pitchFamily="18" charset="0"/>
              </a:rPr>
              <a:t> сельскохозяйственных культур*</a:t>
            </a:r>
          </a:p>
        </p:txBody>
      </p:sp>
      <p:sp>
        <p:nvSpPr>
          <p:cNvPr id="5" name="Rectangle 59"/>
          <p:cNvSpPr>
            <a:spLocks noChangeArrowheads="1"/>
          </p:cNvSpPr>
          <p:nvPr/>
        </p:nvSpPr>
        <p:spPr bwMode="auto">
          <a:xfrm>
            <a:off x="500034" y="4500570"/>
            <a:ext cx="8286808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1600" b="1" i="1" baseline="0" dirty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1200" b="1" i="1" baseline="0" dirty="0">
                <a:latin typeface="Times New Roman" pitchFamily="18" charset="0"/>
                <a:cs typeface="Times New Roman" pitchFamily="18" charset="0"/>
              </a:rPr>
              <a:t>Примечание</a:t>
            </a:r>
            <a:r>
              <a:rPr lang="ru-RU" sz="1200" b="1" baseline="0" dirty="0">
                <a:latin typeface="Times New Roman" pitchFamily="18" charset="0"/>
                <a:cs typeface="Times New Roman" pitchFamily="18" charset="0"/>
              </a:rPr>
              <a:t>: Дозы под зерновые культуры – </a:t>
            </a:r>
            <a:r>
              <a:rPr lang="en-US" sz="1200" b="1" i="1" baseline="0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1200" b="1" i="1" baseline="-30000" dirty="0">
                <a:latin typeface="Times New Roman" pitchFamily="18" charset="0"/>
                <a:cs typeface="Times New Roman" pitchFamily="18" charset="0"/>
              </a:rPr>
              <a:t>30-60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, пропашные </a:t>
            </a:r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1200" b="1" i="1" baseline="0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1200" b="1" i="1" baseline="-30000" dirty="0">
                <a:latin typeface="Times New Roman" pitchFamily="18" charset="0"/>
                <a:cs typeface="Times New Roman" pitchFamily="18" charset="0"/>
              </a:rPr>
              <a:t>90-120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200" b="1" baseline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0034" y="5072074"/>
            <a:ext cx="8429684" cy="14773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i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разным данным, каждая тонна минеральных удобрений дает  дополнительно </a:t>
            </a:r>
          </a:p>
          <a:p>
            <a:pPr algn="ctr">
              <a:defRPr/>
            </a:pPr>
            <a:r>
              <a:rPr lang="ru-RU" b="1" i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10–15 т зерна, 20 – 30 т сена, </a:t>
            </a:r>
          </a:p>
          <a:p>
            <a:pPr algn="ctr">
              <a:defRPr/>
            </a:pPr>
            <a:r>
              <a:rPr lang="ru-RU" b="1" i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30 – 40 т корнеплодов сахарной свеклы, </a:t>
            </a:r>
          </a:p>
          <a:p>
            <a:pPr algn="ctr">
              <a:defRPr/>
            </a:pPr>
            <a:r>
              <a:rPr lang="ru-RU" b="1" i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30 – 50 т зеленой массы кукурузы на силос.</a:t>
            </a:r>
            <a:r>
              <a:rPr lang="ru-RU" i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275468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675</TotalTime>
  <Words>2980</Words>
  <Application>Microsoft Office PowerPoint</Application>
  <PresentationFormat>Экран (4:3)</PresentationFormat>
  <Paragraphs>536</Paragraphs>
  <Slides>33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8" baseType="lpstr">
      <vt:lpstr>Arial</vt:lpstr>
      <vt:lpstr>Calibri</vt:lpstr>
      <vt:lpstr>Symbol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Агрохимия</dc:creator>
  <cp:lastModifiedBy>Anna Abdurashimova</cp:lastModifiedBy>
  <cp:revision>59</cp:revision>
  <dcterms:created xsi:type="dcterms:W3CDTF">2019-11-06T11:43:10Z</dcterms:created>
  <dcterms:modified xsi:type="dcterms:W3CDTF">2020-07-19T21:42:36Z</dcterms:modified>
</cp:coreProperties>
</file>